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8" r:id="rId2"/>
    <p:sldId id="259" r:id="rId3"/>
    <p:sldId id="260" r:id="rId4"/>
    <p:sldId id="264" r:id="rId5"/>
    <p:sldId id="261" r:id="rId6"/>
    <p:sldId id="273" r:id="rId7"/>
    <p:sldId id="269" r:id="rId8"/>
    <p:sldId id="274" r:id="rId9"/>
    <p:sldId id="280" r:id="rId10"/>
    <p:sldId id="275" r:id="rId11"/>
    <p:sldId id="281" r:id="rId12"/>
    <p:sldId id="276" r:id="rId13"/>
    <p:sldId id="277" r:id="rId14"/>
    <p:sldId id="278" r:id="rId15"/>
    <p:sldId id="279" r:id="rId16"/>
    <p:sldId id="272" r:id="rId17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4663"/>
    <a:srgbClr val="262626"/>
    <a:srgbClr val="053249"/>
    <a:srgbClr val="043B57"/>
    <a:srgbClr val="031627"/>
    <a:srgbClr val="0203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3" d="100"/>
          <a:sy n="63" d="100"/>
        </p:scale>
        <p:origin x="780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E261CD-0765-4120-8421-D5F69F37D8B4}" type="datetimeFigureOut">
              <a:rPr lang="zh-CN" altLang="en-US" smtClean="0"/>
              <a:t>2020/7/17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574EBF-E426-416F-AEEF-8941394AD6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9144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574EBF-E426-416F-AEEF-8941394AD6D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3959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BED51B-C550-4184-9BE7-428B7CF20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1C3643-12FE-4AAF-896F-F205703A0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E37A97-E097-4833-9D09-A044CCA36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BF63C49-31BC-49A3-B3F8-1ED5D8214CFE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732682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550D4C-9ED0-4C9E-AE8B-1A07BB58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F99260-CBC8-42F8-A569-0055B217B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A129B-5D3C-4026-90E0-D4C905CD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67F754D-AA85-49C9-BA05-9BA9CCAE14F5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702258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E01852-29E4-44F9-8DBF-3B3B572BB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6FCA7-807A-47E6-B680-079C49057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FDAD6C-2193-4209-BDC9-5BB1C71A7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589543-B4D8-4722-BF18-92E783E478E2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590778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A4053B-836B-4C69-877E-14136A675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9166A-3422-4E82-8914-B1347B283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D8525F-50B6-4AE1-96AC-1F1EFDDFC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6A27A0D-C0E9-4CD3-BC91-7189CFC55A76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349615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C2139-9440-4DAD-9865-A85F5AF9C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28490-C5B3-4690-AEFC-3FFE1480D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38AE5-DA3F-4D93-B39D-C08ED2998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6F0A041-CAF8-4076-BF20-B99A6B02FBDC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902505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18F9D96-EB2D-4B3B-8FCD-35945AC14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F950334-3E1E-4A32-814A-B779F0B20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76BC402-1659-4A07-BC5C-CF3D949D2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0DD0EB3-0009-4FB7-A6EB-D7C2538FFE4E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277971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4DC3B74-59BD-4CCE-9047-96DD4172A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3C03851-B789-4BF4-A2C8-CF4805305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E5DD2DD-B06D-4253-8BC6-312ED6C1A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D484D7-8023-4516-89F8-760559CEB5C8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32060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5D4F5CE9-D039-4896-9AC0-096B9F437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236EF8D8-3813-43E2-94A4-3D59030CA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42B27CF-B2F0-4874-9AA7-72F59CFFE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E0F06C7-8CA8-4656-8819-43C1C31B9A7A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560598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2E1E942C-69EB-4440-9D9D-756533E63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B0A66C46-BA13-4DBB-A8F2-660994EDE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B5EFABC-3A19-45C2-8C70-51EFEAA54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231520B-3763-4D21-B4B2-0F3F94B7BDEA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45199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D2D5922-EDF6-4F49-B9BE-C699D3124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DF76797-CCCF-4D25-9D1D-31AE9EED6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2CDAF35-329C-4378-B70B-52734ECC3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DEB0C93-2BA8-49D7-8A5F-19A6619B13F1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492986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BFF176F-0E33-471F-AB91-9338A3075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8CF95D1-EC69-4158-95CA-4DE627304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98A4C9D-AF5B-4CB5-98A4-B8D4F8A1E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3F11886-9049-4D20-85E3-42FEE21848D8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513362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1ABCE636-55DA-438F-B019-B5B8718E633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  <a:endParaRPr lang="en-US" altLang="zh-CN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C9F0DAC4-3649-45BA-B7D9-27166E92A01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altLang="zh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8CCD8-3A1A-4981-B49F-B0A75EF16C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8C894-4F0B-4FF4-8045-8E6838010E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314A76-9F11-4882-A217-2DC5CACF96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5F548ADD-0CEB-48E8-ACB5-072F24A0B653}" type="slidenum">
              <a:rPr lang="zh-CN" altLang="zh-CN"/>
              <a:pPr/>
              <a:t>‹#›</a:t>
            </a:fld>
            <a:endParaRPr lang="zh-CN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1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png"/><Relationship Id="rId5" Type="http://schemas.openxmlformats.org/officeDocument/2006/relationships/slideLayout" Target="../slideLayouts/slideLayout1.xml"/><Relationship Id="rId4" Type="http://schemas.microsoft.com/office/2007/relationships/media" Target="../media/media2.mp4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blog.csdn.net/zhangqiluGrubby/article/details/71480546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jianshu.com/p/1f913bd2f6f1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星空7">
            <a:extLst>
              <a:ext uri="{FF2B5EF4-FFF2-40B4-BE49-F238E27FC236}">
                <a16:creationId xmlns:a16="http://schemas.microsoft.com/office/drawing/2014/main" id="{7FCA86EA-D737-4F7F-8067-1B4988203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1113"/>
            <a:ext cx="12192000" cy="6880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等腰三角形 8">
            <a:extLst>
              <a:ext uri="{FF2B5EF4-FFF2-40B4-BE49-F238E27FC236}">
                <a16:creationId xmlns:a16="http://schemas.microsoft.com/office/drawing/2014/main" id="{A87FDDF4-64C4-4CF5-9AD2-2623AC23E792}"/>
              </a:ext>
            </a:extLst>
          </p:cNvPr>
          <p:cNvSpPr/>
          <p:nvPr/>
        </p:nvSpPr>
        <p:spPr>
          <a:xfrm rot="16200000">
            <a:off x="3423444" y="3683794"/>
            <a:ext cx="839788" cy="679450"/>
          </a:xfrm>
          <a:prstGeom prst="triangle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4" name="等腰三角形 3">
            <a:extLst>
              <a:ext uri="{FF2B5EF4-FFF2-40B4-BE49-F238E27FC236}">
                <a16:creationId xmlns:a16="http://schemas.microsoft.com/office/drawing/2014/main" id="{0483A204-74E8-4D41-9A72-FC4220D30D70}"/>
              </a:ext>
            </a:extLst>
          </p:cNvPr>
          <p:cNvSpPr/>
          <p:nvPr/>
        </p:nvSpPr>
        <p:spPr>
          <a:xfrm rot="10800000">
            <a:off x="1350963" y="2060575"/>
            <a:ext cx="3071812" cy="2647950"/>
          </a:xfrm>
          <a:prstGeom prst="triangle">
            <a:avLst/>
          </a:prstGeom>
          <a:noFill/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A866769-F813-424F-919A-046503098A89}"/>
              </a:ext>
            </a:extLst>
          </p:cNvPr>
          <p:cNvSpPr/>
          <p:nvPr/>
        </p:nvSpPr>
        <p:spPr>
          <a:xfrm>
            <a:off x="911225" y="2466975"/>
            <a:ext cx="4176713" cy="708025"/>
          </a:xfrm>
          <a:prstGeom prst="rect">
            <a:avLst/>
          </a:prstGeom>
          <a:solidFill>
            <a:srgbClr val="020308"/>
          </a:solidFill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kumimoji="1" lang="en-US" altLang="zh-CN" sz="4000" b="1" dirty="0" err="1">
                <a:solidFill>
                  <a:schemeClr val="bg1">
                    <a:lumMod val="95000"/>
                  </a:schemeClr>
                </a:solidFill>
              </a:rPr>
              <a:t>Andriod</a:t>
            </a:r>
            <a:r>
              <a:rPr kumimoji="1" lang="zh-CN" altLang="en-US" sz="4000" b="1" dirty="0">
                <a:solidFill>
                  <a:schemeClr val="bg1">
                    <a:lumMod val="95000"/>
                  </a:schemeClr>
                </a:solidFill>
              </a:rPr>
              <a:t>课程设计</a:t>
            </a:r>
          </a:p>
        </p:txBody>
      </p:sp>
      <p:sp>
        <p:nvSpPr>
          <p:cNvPr id="2054" name="矩形 5">
            <a:extLst>
              <a:ext uri="{FF2B5EF4-FFF2-40B4-BE49-F238E27FC236}">
                <a16:creationId xmlns:a16="http://schemas.microsoft.com/office/drawing/2014/main" id="{C87DF3A0-7582-4537-A20A-8B90E5969B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5625" y="4513263"/>
            <a:ext cx="1487488" cy="273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684213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6842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6842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6842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6842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4213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4213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4213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4213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0"/>
              </a:spcBef>
              <a:buFontTx/>
              <a:buNone/>
            </a:pPr>
            <a:r>
              <a:rPr lang="en-US" altLang="zh-CN" sz="1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——MiniDouyin</a:t>
            </a:r>
            <a:r>
              <a:rPr lang="zh-CN" altLang="en-US" sz="1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</a:p>
        </p:txBody>
      </p:sp>
      <p:sp>
        <p:nvSpPr>
          <p:cNvPr id="2055" name="文本框 2">
            <a:extLst>
              <a:ext uri="{FF2B5EF4-FFF2-40B4-BE49-F238E27FC236}">
                <a16:creationId xmlns:a16="http://schemas.microsoft.com/office/drawing/2014/main" id="{698A41B0-FB7B-4B91-8146-50DBA4F2DC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24788" y="5300663"/>
            <a:ext cx="28829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</a:rPr>
              <a:t>From</a:t>
            </a:r>
            <a:r>
              <a:rPr lang="zh-CN" altLang="en-US" dirty="0">
                <a:solidFill>
                  <a:schemeClr val="bg1"/>
                </a:solidFill>
              </a:rPr>
              <a:t>：杨乐辰 、刘佳琪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等腰三角形 10">
            <a:extLst>
              <a:ext uri="{FF2B5EF4-FFF2-40B4-BE49-F238E27FC236}">
                <a16:creationId xmlns:a16="http://schemas.microsoft.com/office/drawing/2014/main" id="{9971718D-19F6-46E8-BAF5-15681F8C799C}"/>
              </a:ext>
            </a:extLst>
          </p:cNvPr>
          <p:cNvSpPr/>
          <p:nvPr/>
        </p:nvSpPr>
        <p:spPr>
          <a:xfrm rot="16200000">
            <a:off x="1932782" y="1431131"/>
            <a:ext cx="344488" cy="250825"/>
          </a:xfrm>
          <a:prstGeom prst="triangl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12" name="等腰三角形 11">
            <a:extLst>
              <a:ext uri="{FF2B5EF4-FFF2-40B4-BE49-F238E27FC236}">
                <a16:creationId xmlns:a16="http://schemas.microsoft.com/office/drawing/2014/main" id="{F1C9848B-0754-481D-BD0B-2FCD3BCE7349}"/>
              </a:ext>
            </a:extLst>
          </p:cNvPr>
          <p:cNvSpPr/>
          <p:nvPr/>
        </p:nvSpPr>
        <p:spPr>
          <a:xfrm rot="10800000">
            <a:off x="1065213" y="620713"/>
            <a:ext cx="1358900" cy="1171575"/>
          </a:xfrm>
          <a:prstGeom prst="triangle">
            <a:avLst/>
          </a:prstGeom>
          <a:solidFill>
            <a:schemeClr val="bg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10244" name="矩形 12">
            <a:extLst>
              <a:ext uri="{FF2B5EF4-FFF2-40B4-BE49-F238E27FC236}">
                <a16:creationId xmlns:a16="http://schemas.microsoft.com/office/drawing/2014/main" id="{AFDE9B6C-FB20-4010-8B6C-A1C31E274E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3938" y="968375"/>
            <a:ext cx="1441450" cy="461963"/>
          </a:xfrm>
          <a:prstGeom prst="rect">
            <a:avLst/>
          </a:prstGeom>
          <a:solidFill>
            <a:srgbClr val="02030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</a:p>
        </p:txBody>
      </p:sp>
      <p:sp>
        <p:nvSpPr>
          <p:cNvPr id="27" name="矩形 1">
            <a:extLst>
              <a:ext uri="{FF2B5EF4-FFF2-40B4-BE49-F238E27FC236}">
                <a16:creationId xmlns:a16="http://schemas.microsoft.com/office/drawing/2014/main" id="{78D8A82E-B307-43E2-A8E3-38E3551157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40688" y="2492375"/>
            <a:ext cx="35750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>
                <a:solidFill>
                  <a:srgbClr val="FFC000"/>
                </a:solidFill>
                <a:latin typeface="Arial" panose="020B0604020202020204" pitchFamily="34" charset="0"/>
              </a:rPr>
              <a:t>通讯录功能（待完善）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A50CA35-D3B7-4B6E-A51D-14F9D6DA9A76}"/>
              </a:ext>
            </a:extLst>
          </p:cNvPr>
          <p:cNvSpPr/>
          <p:nvPr/>
        </p:nvSpPr>
        <p:spPr>
          <a:xfrm>
            <a:off x="6959600" y="3429000"/>
            <a:ext cx="4752975" cy="923925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在主界面进入联系人后，会通过</a:t>
            </a:r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recyclerview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显示联系人（本地存储），点击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item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会显示出对话框，输入消息并发送（对话内容待完善）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B55F523-A2D9-4400-876A-7E157AC5B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4839" y="1052736"/>
            <a:ext cx="2553686" cy="5421093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等腰三角形 10">
            <a:extLst>
              <a:ext uri="{FF2B5EF4-FFF2-40B4-BE49-F238E27FC236}">
                <a16:creationId xmlns:a16="http://schemas.microsoft.com/office/drawing/2014/main" id="{9971718D-19F6-46E8-BAF5-15681F8C799C}"/>
              </a:ext>
            </a:extLst>
          </p:cNvPr>
          <p:cNvSpPr/>
          <p:nvPr/>
        </p:nvSpPr>
        <p:spPr>
          <a:xfrm rot="16200000">
            <a:off x="1932782" y="1431131"/>
            <a:ext cx="344488" cy="250825"/>
          </a:xfrm>
          <a:prstGeom prst="triangl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12" name="等腰三角形 11">
            <a:extLst>
              <a:ext uri="{FF2B5EF4-FFF2-40B4-BE49-F238E27FC236}">
                <a16:creationId xmlns:a16="http://schemas.microsoft.com/office/drawing/2014/main" id="{F1C9848B-0754-481D-BD0B-2FCD3BCE7349}"/>
              </a:ext>
            </a:extLst>
          </p:cNvPr>
          <p:cNvSpPr/>
          <p:nvPr/>
        </p:nvSpPr>
        <p:spPr>
          <a:xfrm rot="10800000">
            <a:off x="1065213" y="620713"/>
            <a:ext cx="1358900" cy="1171575"/>
          </a:xfrm>
          <a:prstGeom prst="triangle">
            <a:avLst/>
          </a:prstGeom>
          <a:solidFill>
            <a:schemeClr val="bg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8196" name="矩形 12">
            <a:extLst>
              <a:ext uri="{FF2B5EF4-FFF2-40B4-BE49-F238E27FC236}">
                <a16:creationId xmlns:a16="http://schemas.microsoft.com/office/drawing/2014/main" id="{83311AA0-D6F1-482C-87BF-A85FB10D2B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3938" y="968375"/>
            <a:ext cx="1441450" cy="461963"/>
          </a:xfrm>
          <a:prstGeom prst="rect">
            <a:avLst/>
          </a:prstGeom>
          <a:solidFill>
            <a:srgbClr val="02030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</a:p>
        </p:txBody>
      </p:sp>
      <p:sp>
        <p:nvSpPr>
          <p:cNvPr id="27" name="矩形 1">
            <a:extLst>
              <a:ext uri="{FF2B5EF4-FFF2-40B4-BE49-F238E27FC236}">
                <a16:creationId xmlns:a16="http://schemas.microsoft.com/office/drawing/2014/main" id="{F58FA6BC-39DA-42C7-8DBC-44B0B8B9E9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55640" y="620713"/>
            <a:ext cx="716164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dirty="0">
                <a:solidFill>
                  <a:srgbClr val="FFC000"/>
                </a:solidFill>
                <a:latin typeface="Arial" panose="020B0604020202020204" pitchFamily="34" charset="0"/>
              </a:rPr>
              <a:t>刚开启</a:t>
            </a:r>
            <a:r>
              <a:rPr lang="en-US" altLang="zh-CN" dirty="0">
                <a:solidFill>
                  <a:srgbClr val="FFC000"/>
                </a:solidFill>
                <a:latin typeface="Arial" panose="020B0604020202020204" pitchFamily="34" charset="0"/>
              </a:rPr>
              <a:t>app</a:t>
            </a:r>
            <a:r>
              <a:rPr lang="zh-CN" altLang="en-US" dirty="0">
                <a:solidFill>
                  <a:srgbClr val="FFC000"/>
                </a:solidFill>
                <a:latin typeface="Arial" panose="020B0604020202020204" pitchFamily="34" charset="0"/>
              </a:rPr>
              <a:t>的预加载页          按两次退出</a:t>
            </a:r>
          </a:p>
        </p:txBody>
      </p:sp>
      <p:pic>
        <p:nvPicPr>
          <p:cNvPr id="13" name="屏幕录制 3">
            <a:hlinkClick r:id="" action="ppaction://media"/>
            <a:extLst>
              <a:ext uri="{FF2B5EF4-FFF2-40B4-BE49-F238E27FC236}">
                <a16:creationId xmlns:a16="http://schemas.microsoft.com/office/drawing/2014/main" id="{7D4464BA-AD94-4EA5-95AE-A27736760D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379788" y="1384299"/>
            <a:ext cx="2324530" cy="5073847"/>
          </a:xfrm>
          <a:prstGeom prst="rect">
            <a:avLst/>
          </a:prstGeom>
        </p:spPr>
      </p:pic>
      <p:pic>
        <p:nvPicPr>
          <p:cNvPr id="15" name="屏幕录制 4">
            <a:hlinkClick r:id="" action="ppaction://media"/>
            <a:extLst>
              <a:ext uri="{FF2B5EF4-FFF2-40B4-BE49-F238E27FC236}">
                <a16:creationId xmlns:a16="http://schemas.microsoft.com/office/drawing/2014/main" id="{8E46F45D-5813-4903-9479-69A19BEB32DC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end="1081.4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209474" y="1384299"/>
            <a:ext cx="2324530" cy="507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6465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11284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7167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29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  <p:bldLst>
      <p:bldP spid="2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星空5">
            <a:extLst>
              <a:ext uri="{FF2B5EF4-FFF2-40B4-BE49-F238E27FC236}">
                <a16:creationId xmlns:a16="http://schemas.microsoft.com/office/drawing/2014/main" id="{14B0DC29-C2C2-4A43-87DF-DE17362718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463" y="0"/>
            <a:ext cx="1219200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等腰三角形 2">
            <a:extLst>
              <a:ext uri="{FF2B5EF4-FFF2-40B4-BE49-F238E27FC236}">
                <a16:creationId xmlns:a16="http://schemas.microsoft.com/office/drawing/2014/main" id="{FD1C57A0-25C1-4D84-94EA-6B82D053F6FF}"/>
              </a:ext>
            </a:extLst>
          </p:cNvPr>
          <p:cNvSpPr/>
          <p:nvPr/>
        </p:nvSpPr>
        <p:spPr>
          <a:xfrm rot="16200000">
            <a:off x="6270625" y="4694238"/>
            <a:ext cx="433387" cy="350838"/>
          </a:xfrm>
          <a:prstGeom prst="triangle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4" name="等腰三角形 3">
            <a:extLst>
              <a:ext uri="{FF2B5EF4-FFF2-40B4-BE49-F238E27FC236}">
                <a16:creationId xmlns:a16="http://schemas.microsoft.com/office/drawing/2014/main" id="{3AA808D4-ED0A-4FD0-9360-DF41419FF1C4}"/>
              </a:ext>
            </a:extLst>
          </p:cNvPr>
          <p:cNvSpPr/>
          <p:nvPr/>
        </p:nvSpPr>
        <p:spPr>
          <a:xfrm rot="10800000">
            <a:off x="5448300" y="3933825"/>
            <a:ext cx="1357313" cy="1169988"/>
          </a:xfrm>
          <a:prstGeom prst="triangle">
            <a:avLst/>
          </a:prstGeom>
          <a:noFill/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35D7AA2-9511-4885-963B-2C146799BD98}"/>
              </a:ext>
            </a:extLst>
          </p:cNvPr>
          <p:cNvSpPr/>
          <p:nvPr/>
        </p:nvSpPr>
        <p:spPr>
          <a:xfrm>
            <a:off x="4902200" y="4271963"/>
            <a:ext cx="2449513" cy="523875"/>
          </a:xfrm>
          <a:prstGeom prst="rect">
            <a:avLst/>
          </a:prstGeom>
          <a:solidFill>
            <a:srgbClr val="020308"/>
          </a:solidFill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kumimoji="1" lang="en-US" altLang="zh-CN" sz="2800" b="1" dirty="0">
                <a:solidFill>
                  <a:schemeClr val="bg1">
                    <a:lumMod val="95000"/>
                  </a:schemeClr>
                </a:solidFill>
              </a:rPr>
              <a:t>PART THREE</a:t>
            </a:r>
            <a:endParaRPr kumimoji="1" lang="zh-CN" altLang="en-US" sz="28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1270" name="文本框 5">
            <a:extLst>
              <a:ext uri="{FF2B5EF4-FFF2-40B4-BE49-F238E27FC236}">
                <a16:creationId xmlns:a16="http://schemas.microsoft.com/office/drawing/2014/main" id="{808E188F-E940-46BD-A8EA-DC5C859696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8350" y="5267325"/>
            <a:ext cx="309721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3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实现亮点、难点</a:t>
            </a:r>
          </a:p>
        </p:txBody>
      </p:sp>
    </p:spTree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8" name="矩形 3">
            <a:extLst>
              <a:ext uri="{FF2B5EF4-FFF2-40B4-BE49-F238E27FC236}">
                <a16:creationId xmlns:a16="http://schemas.microsoft.com/office/drawing/2014/main" id="{BB13E053-A269-443E-B038-B300C55FE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00325" y="3141663"/>
            <a:ext cx="30575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rPr>
              <a:t>视频的上传和拉取</a:t>
            </a:r>
          </a:p>
        </p:txBody>
      </p:sp>
      <p:sp>
        <p:nvSpPr>
          <p:cNvPr id="11270" name="矩形 4">
            <a:extLst>
              <a:ext uri="{FF2B5EF4-FFF2-40B4-BE49-F238E27FC236}">
                <a16:creationId xmlns:a16="http://schemas.microsoft.com/office/drawing/2014/main" id="{C271404A-86F9-4859-8298-EDD06E40AA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03475" y="2201863"/>
            <a:ext cx="3692525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rPr>
              <a:t>本次课程作业使用第三方库</a:t>
            </a:r>
            <a:r>
              <a:rPr lang="en-US" altLang="zh-CN" sz="1800" dirty="0"/>
              <a:t>Retrofit</a:t>
            </a:r>
            <a:r>
              <a:rPr lang="zh-CN" altLang="en-US" sz="1800" dirty="0"/>
              <a:t>进行有关网络的的操作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rPr>
              <a:t>，有较长的学习时间</a:t>
            </a:r>
          </a:p>
        </p:txBody>
      </p:sp>
      <p:sp>
        <p:nvSpPr>
          <p:cNvPr id="11272" name="矩形 9">
            <a:extLst>
              <a:ext uri="{FF2B5EF4-FFF2-40B4-BE49-F238E27FC236}">
                <a16:creationId xmlns:a16="http://schemas.microsoft.com/office/drawing/2014/main" id="{ECD42A50-2E06-450C-9644-CBF46648B2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36838" y="4467225"/>
            <a:ext cx="233838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rPr>
              <a:t>自定义照相机</a:t>
            </a:r>
          </a:p>
        </p:txBody>
      </p:sp>
      <p:sp>
        <p:nvSpPr>
          <p:cNvPr id="11273" name="矩形 11">
            <a:extLst>
              <a:ext uri="{FF2B5EF4-FFF2-40B4-BE49-F238E27FC236}">
                <a16:creationId xmlns:a16="http://schemas.microsoft.com/office/drawing/2014/main" id="{500DFD1A-530F-42F8-A9C8-2CA2461946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1875" y="4927600"/>
            <a:ext cx="367982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rPr>
              <a:t>自定义照相机的操作有点复杂，而且加入了限时以及时间提醒功能</a:t>
            </a:r>
          </a:p>
        </p:txBody>
      </p:sp>
      <p:sp>
        <p:nvSpPr>
          <p:cNvPr id="11274" name="矩形 12">
            <a:extLst>
              <a:ext uri="{FF2B5EF4-FFF2-40B4-BE49-F238E27FC236}">
                <a16:creationId xmlns:a16="http://schemas.microsoft.com/office/drawing/2014/main" id="{6C2185ED-88B5-4525-BE17-7197ECCA60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0438" y="4343400"/>
            <a:ext cx="197961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rPr>
              <a:t>联系人功能</a:t>
            </a:r>
          </a:p>
        </p:txBody>
      </p:sp>
      <p:sp>
        <p:nvSpPr>
          <p:cNvPr id="11275" name="矩形 15">
            <a:extLst>
              <a:ext uri="{FF2B5EF4-FFF2-40B4-BE49-F238E27FC236}">
                <a16:creationId xmlns:a16="http://schemas.microsoft.com/office/drawing/2014/main" id="{8F385DF7-6321-4483-BEB3-CC10D0FEC8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1200" y="4813300"/>
            <a:ext cx="3582988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rPr>
              <a:t>参考课上的</a:t>
            </a:r>
            <a:r>
              <a: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rPr>
              <a:t>Dou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rPr>
              <a:t>这个例子进行编写，并且加入对话功能（待完善）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BAD7F80C-2C34-46A8-B0F1-56A8D92E0EBE}"/>
              </a:ext>
            </a:extLst>
          </p:cNvPr>
          <p:cNvSpPr/>
          <p:nvPr/>
        </p:nvSpPr>
        <p:spPr>
          <a:xfrm>
            <a:off x="2320925" y="1970088"/>
            <a:ext cx="3733800" cy="1912937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6A9D8344-D596-480B-B01D-97BFDAAD28E0}"/>
              </a:ext>
            </a:extLst>
          </p:cNvPr>
          <p:cNvSpPr/>
          <p:nvPr/>
        </p:nvSpPr>
        <p:spPr>
          <a:xfrm>
            <a:off x="7027863" y="1849438"/>
            <a:ext cx="3641725" cy="2033587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FC67876C-794D-4851-A16F-144BE56AF7D2}"/>
              </a:ext>
            </a:extLst>
          </p:cNvPr>
          <p:cNvSpPr/>
          <p:nvPr/>
        </p:nvSpPr>
        <p:spPr>
          <a:xfrm>
            <a:off x="7031038" y="4244975"/>
            <a:ext cx="3643312" cy="1766888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0DF22553-5218-455B-9138-E77FC5466E59}"/>
              </a:ext>
            </a:extLst>
          </p:cNvPr>
          <p:cNvSpPr/>
          <p:nvPr/>
        </p:nvSpPr>
        <p:spPr>
          <a:xfrm>
            <a:off x="2230438" y="4368800"/>
            <a:ext cx="3824287" cy="1643063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280" name="矩形 33">
            <a:extLst>
              <a:ext uri="{FF2B5EF4-FFF2-40B4-BE49-F238E27FC236}">
                <a16:creationId xmlns:a16="http://schemas.microsoft.com/office/drawing/2014/main" id="{A5667AD3-CE39-488F-A8AE-5F2BB0AA8C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5688" y="3173413"/>
            <a:ext cx="26987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rPr>
              <a:t>点赞动画的使用</a:t>
            </a:r>
          </a:p>
        </p:txBody>
      </p:sp>
      <p:sp>
        <p:nvSpPr>
          <p:cNvPr id="11281" name="矩形 34">
            <a:extLst>
              <a:ext uri="{FF2B5EF4-FFF2-40B4-BE49-F238E27FC236}">
                <a16:creationId xmlns:a16="http://schemas.microsoft.com/office/drawing/2014/main" id="{9207F6A4-AF90-4E3B-B70E-83A3018969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21525" y="2016125"/>
            <a:ext cx="3568700" cy="147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rPr>
              <a:t>使用</a:t>
            </a:r>
            <a:r>
              <a: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rPr>
              <a:t>Lottie 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rPr>
              <a:t>动画实现点赞功能，对</a:t>
            </a:r>
            <a:r>
              <a: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rPr>
              <a:t>json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rPr>
              <a:t>文件进行修改，引入</a:t>
            </a:r>
            <a:r>
              <a:rPr lang="zh-CN" altLang="zh-CN" sz="1800" dirty="0">
                <a:solidFill>
                  <a:srgbClr val="A9B7C6"/>
                </a:solidFill>
                <a:latin typeface="Consolas" panose="020B0609020204030204" pitchFamily="49" charset="0"/>
              </a:rPr>
              <a:t>implementation</a:t>
            </a:r>
            <a:r>
              <a:rPr lang="zh-CN" altLang="zh-CN" sz="1800" dirty="0">
                <a:solidFill>
                  <a:srgbClr val="6A8759"/>
                </a:solidFill>
                <a:latin typeface="Consolas" panose="020B0609020204030204" pitchFamily="49" charset="0"/>
              </a:rPr>
              <a:t>'com.google.code.gson:gson:2.8.5'</a:t>
            </a:r>
            <a:endParaRPr lang="zh-CN" altLang="zh-CN" sz="4400" dirty="0">
              <a:latin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zh-CN" altLang="en-US" sz="1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39" name="等腰三角形 38">
            <a:extLst>
              <a:ext uri="{FF2B5EF4-FFF2-40B4-BE49-F238E27FC236}">
                <a16:creationId xmlns:a16="http://schemas.microsoft.com/office/drawing/2014/main" id="{1FC2AACD-2611-498F-9B07-CC8865A74C88}"/>
              </a:ext>
            </a:extLst>
          </p:cNvPr>
          <p:cNvSpPr/>
          <p:nvPr/>
        </p:nvSpPr>
        <p:spPr>
          <a:xfrm rot="7070444">
            <a:off x="3988594" y="3715544"/>
            <a:ext cx="522288" cy="450850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等腰三角形 21">
            <a:extLst>
              <a:ext uri="{FF2B5EF4-FFF2-40B4-BE49-F238E27FC236}">
                <a16:creationId xmlns:a16="http://schemas.microsoft.com/office/drawing/2014/main" id="{F9EDD7CE-67E4-477E-96B1-4644E1BDA13F}"/>
              </a:ext>
            </a:extLst>
          </p:cNvPr>
          <p:cNvSpPr/>
          <p:nvPr/>
        </p:nvSpPr>
        <p:spPr>
          <a:xfrm rot="16200000">
            <a:off x="1932782" y="1431131"/>
            <a:ext cx="344488" cy="250825"/>
          </a:xfrm>
          <a:prstGeom prst="triangl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23" name="等腰三角形 22">
            <a:extLst>
              <a:ext uri="{FF2B5EF4-FFF2-40B4-BE49-F238E27FC236}">
                <a16:creationId xmlns:a16="http://schemas.microsoft.com/office/drawing/2014/main" id="{64BD6DB8-345B-4832-8BF4-DB17941919A1}"/>
              </a:ext>
            </a:extLst>
          </p:cNvPr>
          <p:cNvSpPr/>
          <p:nvPr/>
        </p:nvSpPr>
        <p:spPr>
          <a:xfrm rot="10800000">
            <a:off x="1065213" y="620713"/>
            <a:ext cx="1358900" cy="1171575"/>
          </a:xfrm>
          <a:prstGeom prst="triangle">
            <a:avLst/>
          </a:prstGeom>
          <a:solidFill>
            <a:schemeClr val="bg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12305" name="矩形 25">
            <a:extLst>
              <a:ext uri="{FF2B5EF4-FFF2-40B4-BE49-F238E27FC236}">
                <a16:creationId xmlns:a16="http://schemas.microsoft.com/office/drawing/2014/main" id="{FCE317D3-D4FF-416B-A151-BD38B98F17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7213" y="852488"/>
            <a:ext cx="2374900" cy="461962"/>
          </a:xfrm>
          <a:prstGeom prst="rect">
            <a:avLst/>
          </a:prstGeom>
          <a:solidFill>
            <a:srgbClr val="02030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实现亮点、难点</a:t>
            </a:r>
          </a:p>
        </p:txBody>
      </p:sp>
      <p:sp>
        <p:nvSpPr>
          <p:cNvPr id="27" name="等腰三角形 26">
            <a:extLst>
              <a:ext uri="{FF2B5EF4-FFF2-40B4-BE49-F238E27FC236}">
                <a16:creationId xmlns:a16="http://schemas.microsoft.com/office/drawing/2014/main" id="{564C89E0-D2FD-4A5F-A946-3C653D7B2508}"/>
              </a:ext>
            </a:extLst>
          </p:cNvPr>
          <p:cNvSpPr/>
          <p:nvPr/>
        </p:nvSpPr>
        <p:spPr>
          <a:xfrm rot="7070444">
            <a:off x="8686006" y="3774282"/>
            <a:ext cx="522287" cy="450850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等腰三角形 29">
            <a:extLst>
              <a:ext uri="{FF2B5EF4-FFF2-40B4-BE49-F238E27FC236}">
                <a16:creationId xmlns:a16="http://schemas.microsoft.com/office/drawing/2014/main" id="{C0473AAE-046A-4879-A245-D4249ED32E98}"/>
              </a:ext>
            </a:extLst>
          </p:cNvPr>
          <p:cNvSpPr/>
          <p:nvPr/>
        </p:nvSpPr>
        <p:spPr>
          <a:xfrm rot="7070444">
            <a:off x="8695531" y="5869782"/>
            <a:ext cx="522287" cy="450850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等腰三角形 30">
            <a:extLst>
              <a:ext uri="{FF2B5EF4-FFF2-40B4-BE49-F238E27FC236}">
                <a16:creationId xmlns:a16="http://schemas.microsoft.com/office/drawing/2014/main" id="{1C98BE2D-215F-46CD-9E3B-CB31FC43B342}"/>
              </a:ext>
            </a:extLst>
          </p:cNvPr>
          <p:cNvSpPr/>
          <p:nvPr/>
        </p:nvSpPr>
        <p:spPr>
          <a:xfrm rot="7070444">
            <a:off x="3982244" y="5869782"/>
            <a:ext cx="522287" cy="450850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65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70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75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8" grpId="0" autoUpdateAnimBg="0"/>
      <p:bldP spid="11270" grpId="0" autoUpdateAnimBg="0"/>
      <p:bldP spid="11272" grpId="0" autoUpdateAnimBg="0"/>
      <p:bldP spid="11273" grpId="0" autoUpdateAnimBg="0"/>
      <p:bldP spid="11274" grpId="0" autoUpdateAnimBg="0"/>
      <p:bldP spid="11275" grpId="0" autoUpdateAnimBg="0"/>
      <p:bldP spid="24" grpId="0" animBg="1" autoUpdateAnimBg="0"/>
      <p:bldP spid="25" grpId="0" animBg="1" autoUpdateAnimBg="0"/>
      <p:bldP spid="28" grpId="0" animBg="1" autoUpdateAnimBg="0"/>
      <p:bldP spid="29" grpId="0" animBg="1" autoUpdateAnimBg="0"/>
      <p:bldP spid="11280" grpId="0" autoUpdateAnimBg="0"/>
      <p:bldP spid="11281" grpId="0" autoUpdateAnimBg="0"/>
      <p:bldP spid="39" grpId="0" animBg="1" autoUpdateAnimBg="0"/>
      <p:bldP spid="27" grpId="0" animBg="1" autoUpdateAnimBg="0"/>
      <p:bldP spid="30" grpId="0" animBg="1" autoUpdateAnimBg="0"/>
      <p:bldP spid="31" grpId="0" animBg="1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星空5">
            <a:extLst>
              <a:ext uri="{FF2B5EF4-FFF2-40B4-BE49-F238E27FC236}">
                <a16:creationId xmlns:a16="http://schemas.microsoft.com/office/drawing/2014/main" id="{A20ABADA-935A-45B6-B442-FB75C9AD5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463" y="0"/>
            <a:ext cx="1219200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等腰三角形 2">
            <a:extLst>
              <a:ext uri="{FF2B5EF4-FFF2-40B4-BE49-F238E27FC236}">
                <a16:creationId xmlns:a16="http://schemas.microsoft.com/office/drawing/2014/main" id="{FD1C57A0-25C1-4D84-94EA-6B82D053F6FF}"/>
              </a:ext>
            </a:extLst>
          </p:cNvPr>
          <p:cNvSpPr/>
          <p:nvPr/>
        </p:nvSpPr>
        <p:spPr>
          <a:xfrm rot="16200000">
            <a:off x="6270625" y="4694238"/>
            <a:ext cx="433387" cy="350838"/>
          </a:xfrm>
          <a:prstGeom prst="triangle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4" name="等腰三角形 3">
            <a:extLst>
              <a:ext uri="{FF2B5EF4-FFF2-40B4-BE49-F238E27FC236}">
                <a16:creationId xmlns:a16="http://schemas.microsoft.com/office/drawing/2014/main" id="{3AA808D4-ED0A-4FD0-9360-DF41419FF1C4}"/>
              </a:ext>
            </a:extLst>
          </p:cNvPr>
          <p:cNvSpPr/>
          <p:nvPr/>
        </p:nvSpPr>
        <p:spPr>
          <a:xfrm rot="10800000">
            <a:off x="5448300" y="3933825"/>
            <a:ext cx="1357313" cy="1169988"/>
          </a:xfrm>
          <a:prstGeom prst="triangle">
            <a:avLst/>
          </a:prstGeom>
          <a:noFill/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35D7AA2-9511-4885-963B-2C146799BD98}"/>
              </a:ext>
            </a:extLst>
          </p:cNvPr>
          <p:cNvSpPr/>
          <p:nvPr/>
        </p:nvSpPr>
        <p:spPr>
          <a:xfrm>
            <a:off x="4902200" y="4271963"/>
            <a:ext cx="2449513" cy="523875"/>
          </a:xfrm>
          <a:prstGeom prst="rect">
            <a:avLst/>
          </a:prstGeom>
          <a:solidFill>
            <a:srgbClr val="020308"/>
          </a:solidFill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kumimoji="1" lang="en-US" altLang="zh-CN" sz="2800" b="1" dirty="0">
                <a:solidFill>
                  <a:schemeClr val="bg1">
                    <a:lumMod val="95000"/>
                  </a:schemeClr>
                </a:solidFill>
              </a:rPr>
              <a:t>PART FOUR</a:t>
            </a:r>
            <a:endParaRPr kumimoji="1" lang="zh-CN" altLang="en-US" sz="28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3318" name="文本框 5">
            <a:extLst>
              <a:ext uri="{FF2B5EF4-FFF2-40B4-BE49-F238E27FC236}">
                <a16:creationId xmlns:a16="http://schemas.microsoft.com/office/drawing/2014/main" id="{6927ABF6-B4F8-4586-8A63-EB4DC7C761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7950" y="5284788"/>
            <a:ext cx="187801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3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成员分工</a:t>
            </a:r>
          </a:p>
        </p:txBody>
      </p:sp>
    </p:spTree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星空5">
            <a:extLst>
              <a:ext uri="{FF2B5EF4-FFF2-40B4-BE49-F238E27FC236}">
                <a16:creationId xmlns:a16="http://schemas.microsoft.com/office/drawing/2014/main" id="{A20ABADA-935A-45B6-B442-FB75C9AD5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463" y="0"/>
            <a:ext cx="1219200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等腰三角形 2">
            <a:extLst>
              <a:ext uri="{FF2B5EF4-FFF2-40B4-BE49-F238E27FC236}">
                <a16:creationId xmlns:a16="http://schemas.microsoft.com/office/drawing/2014/main" id="{FD1C57A0-25C1-4D84-94EA-6B82D053F6FF}"/>
              </a:ext>
            </a:extLst>
          </p:cNvPr>
          <p:cNvSpPr/>
          <p:nvPr/>
        </p:nvSpPr>
        <p:spPr>
          <a:xfrm rot="16200000">
            <a:off x="6270625" y="4694238"/>
            <a:ext cx="433387" cy="350838"/>
          </a:xfrm>
          <a:prstGeom prst="triangle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4" name="等腰三角形 3">
            <a:extLst>
              <a:ext uri="{FF2B5EF4-FFF2-40B4-BE49-F238E27FC236}">
                <a16:creationId xmlns:a16="http://schemas.microsoft.com/office/drawing/2014/main" id="{3AA808D4-ED0A-4FD0-9360-DF41419FF1C4}"/>
              </a:ext>
            </a:extLst>
          </p:cNvPr>
          <p:cNvSpPr/>
          <p:nvPr/>
        </p:nvSpPr>
        <p:spPr>
          <a:xfrm rot="10800000">
            <a:off x="5448300" y="3933825"/>
            <a:ext cx="1357313" cy="1169988"/>
          </a:xfrm>
          <a:prstGeom prst="triangle">
            <a:avLst/>
          </a:prstGeom>
          <a:noFill/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35D7AA2-9511-4885-963B-2C146799BD98}"/>
              </a:ext>
            </a:extLst>
          </p:cNvPr>
          <p:cNvSpPr/>
          <p:nvPr/>
        </p:nvSpPr>
        <p:spPr>
          <a:xfrm>
            <a:off x="4902200" y="4271963"/>
            <a:ext cx="2449513" cy="523875"/>
          </a:xfrm>
          <a:prstGeom prst="rect">
            <a:avLst/>
          </a:prstGeom>
          <a:solidFill>
            <a:srgbClr val="020308"/>
          </a:solidFill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kumimoji="1" lang="en-US" altLang="zh-CN" sz="2800" b="1" dirty="0">
                <a:solidFill>
                  <a:schemeClr val="bg1">
                    <a:lumMod val="95000"/>
                  </a:schemeClr>
                </a:solidFill>
              </a:rPr>
              <a:t>PART FIVE</a:t>
            </a:r>
            <a:endParaRPr kumimoji="1" lang="zh-CN" altLang="en-US" sz="28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3318" name="文本框 5">
            <a:extLst>
              <a:ext uri="{FF2B5EF4-FFF2-40B4-BE49-F238E27FC236}">
                <a16:creationId xmlns:a16="http://schemas.microsoft.com/office/drawing/2014/main" id="{6927ABF6-B4F8-4586-8A63-EB4DC7C761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7950" y="5284788"/>
            <a:ext cx="187801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致谢</a:t>
            </a:r>
          </a:p>
        </p:txBody>
      </p:sp>
    </p:spTree>
    <p:extLst>
      <p:ext uri="{BB962C8B-B14F-4D97-AF65-F5344CB8AC3E}">
        <p14:creationId xmlns:p14="http://schemas.microsoft.com/office/powerpoint/2010/main" val="2821538356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星空7">
            <a:extLst>
              <a:ext uri="{FF2B5EF4-FFF2-40B4-BE49-F238E27FC236}">
                <a16:creationId xmlns:a16="http://schemas.microsoft.com/office/drawing/2014/main" id="{3259C3DA-7A60-4A8A-A20D-5EFAFBF699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1113"/>
            <a:ext cx="12192000" cy="6880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CB8E8EAE-FE7E-464A-A67A-F48CA9E2718E}"/>
              </a:ext>
            </a:extLst>
          </p:cNvPr>
          <p:cNvSpPr/>
          <p:nvPr/>
        </p:nvSpPr>
        <p:spPr>
          <a:xfrm>
            <a:off x="766763" y="3429000"/>
            <a:ext cx="5113337" cy="1016000"/>
          </a:xfrm>
          <a:prstGeom prst="rect">
            <a:avLst/>
          </a:prstGeom>
          <a:solidFill>
            <a:srgbClr val="020308"/>
          </a:solidFill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kumimoji="1" lang="en-US" altLang="zh-CN" sz="6000" b="1" dirty="0">
                <a:solidFill>
                  <a:schemeClr val="bg1">
                    <a:lumMod val="95000"/>
                  </a:schemeClr>
                </a:solidFill>
              </a:rPr>
              <a:t>THANK YOU</a:t>
            </a:r>
            <a:r>
              <a:rPr kumimoji="1" lang="zh-CN" altLang="en-US" sz="60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endParaRPr kumimoji="1" lang="en-US" altLang="zh-CN" sz="60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3" descr="星空1">
            <a:extLst>
              <a:ext uri="{FF2B5EF4-FFF2-40B4-BE49-F238E27FC236}">
                <a16:creationId xmlns:a16="http://schemas.microsoft.com/office/drawing/2014/main" id="{28746E7B-2D24-4889-B37F-EFCCDC46E8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E161B410-79F0-49EF-889E-16A1284F1AF0}"/>
              </a:ext>
            </a:extLst>
          </p:cNvPr>
          <p:cNvSpPr/>
          <p:nvPr/>
        </p:nvSpPr>
        <p:spPr>
          <a:xfrm>
            <a:off x="0" y="1196975"/>
            <a:ext cx="10775950" cy="4752975"/>
          </a:xfrm>
          <a:prstGeom prst="rect">
            <a:avLst/>
          </a:prstGeom>
          <a:solidFill>
            <a:srgbClr val="26262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11" name="等腰三角形 10">
            <a:extLst>
              <a:ext uri="{FF2B5EF4-FFF2-40B4-BE49-F238E27FC236}">
                <a16:creationId xmlns:a16="http://schemas.microsoft.com/office/drawing/2014/main" id="{1EF892E3-F138-4EF6-9C3E-879A4E8D3A63}"/>
              </a:ext>
            </a:extLst>
          </p:cNvPr>
          <p:cNvSpPr/>
          <p:nvPr/>
        </p:nvSpPr>
        <p:spPr>
          <a:xfrm rot="16200000">
            <a:off x="1747044" y="1431131"/>
            <a:ext cx="344488" cy="250825"/>
          </a:xfrm>
          <a:prstGeom prst="triangle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12" name="等腰三角形 11">
            <a:extLst>
              <a:ext uri="{FF2B5EF4-FFF2-40B4-BE49-F238E27FC236}">
                <a16:creationId xmlns:a16="http://schemas.microsoft.com/office/drawing/2014/main" id="{D039425F-6CA8-46D9-A569-8B71695D49CF}"/>
              </a:ext>
            </a:extLst>
          </p:cNvPr>
          <p:cNvSpPr/>
          <p:nvPr/>
        </p:nvSpPr>
        <p:spPr>
          <a:xfrm rot="10800000">
            <a:off x="881063" y="620713"/>
            <a:ext cx="1357312" cy="1171575"/>
          </a:xfrm>
          <a:prstGeom prst="triangle">
            <a:avLst/>
          </a:prstGeom>
          <a:noFill/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283FD6D-E619-4051-B13D-0922A1751B95}"/>
              </a:ext>
            </a:extLst>
          </p:cNvPr>
          <p:cNvSpPr/>
          <p:nvPr/>
        </p:nvSpPr>
        <p:spPr>
          <a:xfrm>
            <a:off x="479425" y="944563"/>
            <a:ext cx="2160588" cy="523875"/>
          </a:xfrm>
          <a:prstGeom prst="rect">
            <a:avLst/>
          </a:prstGeom>
          <a:solidFill>
            <a:srgbClr val="020308"/>
          </a:solidFill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kumimoji="1" lang="en-US" altLang="zh-CN" sz="2800" b="1" dirty="0">
                <a:solidFill>
                  <a:schemeClr val="bg1">
                    <a:lumMod val="95000"/>
                  </a:schemeClr>
                </a:solidFill>
              </a:rPr>
              <a:t>CONTENTS</a:t>
            </a:r>
            <a:endParaRPr kumimoji="1" lang="zh-CN" altLang="en-US" sz="28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9CF770B-2AEA-4861-B863-9A0EB33410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3838" y="1547341"/>
            <a:ext cx="5791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产品演示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D085E22-1C1B-410C-8524-A4549D8138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3838" y="2377604"/>
            <a:ext cx="5791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414461A-6282-4879-858A-81DFF2E79D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3838" y="3211041"/>
            <a:ext cx="5791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3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实现亮点、难点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CD58FBF-93D2-4F63-B842-36998CCB3B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3838" y="3957166"/>
            <a:ext cx="5791200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成员分工</a:t>
            </a:r>
          </a:p>
        </p:txBody>
      </p:sp>
      <p:sp>
        <p:nvSpPr>
          <p:cNvPr id="20" name="等腰三角形 19">
            <a:extLst>
              <a:ext uri="{FF2B5EF4-FFF2-40B4-BE49-F238E27FC236}">
                <a16:creationId xmlns:a16="http://schemas.microsoft.com/office/drawing/2014/main" id="{7180F903-D4D6-43E5-B0FF-E147E3E7FF03}"/>
              </a:ext>
            </a:extLst>
          </p:cNvPr>
          <p:cNvSpPr/>
          <p:nvPr/>
        </p:nvSpPr>
        <p:spPr>
          <a:xfrm rot="16200000">
            <a:off x="4896644" y="2545085"/>
            <a:ext cx="344487" cy="250825"/>
          </a:xfrm>
          <a:prstGeom prst="triangle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21" name="等腰三角形 20">
            <a:extLst>
              <a:ext uri="{FF2B5EF4-FFF2-40B4-BE49-F238E27FC236}">
                <a16:creationId xmlns:a16="http://schemas.microsoft.com/office/drawing/2014/main" id="{FACF653D-0A73-493A-9A96-25228AF36E55}"/>
              </a:ext>
            </a:extLst>
          </p:cNvPr>
          <p:cNvSpPr/>
          <p:nvPr/>
        </p:nvSpPr>
        <p:spPr>
          <a:xfrm rot="16200000">
            <a:off x="4896644" y="1737047"/>
            <a:ext cx="344488" cy="250825"/>
          </a:xfrm>
          <a:prstGeom prst="triangle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22" name="等腰三角形 21">
            <a:extLst>
              <a:ext uri="{FF2B5EF4-FFF2-40B4-BE49-F238E27FC236}">
                <a16:creationId xmlns:a16="http://schemas.microsoft.com/office/drawing/2014/main" id="{BE584A38-9959-44B9-9147-3D793CAEBADA}"/>
              </a:ext>
            </a:extLst>
          </p:cNvPr>
          <p:cNvSpPr/>
          <p:nvPr/>
        </p:nvSpPr>
        <p:spPr>
          <a:xfrm rot="16200000">
            <a:off x="4872832" y="3351535"/>
            <a:ext cx="344487" cy="250825"/>
          </a:xfrm>
          <a:prstGeom prst="triangle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23" name="等腰三角形 22">
            <a:extLst>
              <a:ext uri="{FF2B5EF4-FFF2-40B4-BE49-F238E27FC236}">
                <a16:creationId xmlns:a16="http://schemas.microsoft.com/office/drawing/2014/main" id="{F74692EE-8F35-46BA-B8F2-B6BF3EB60E52}"/>
              </a:ext>
            </a:extLst>
          </p:cNvPr>
          <p:cNvSpPr/>
          <p:nvPr/>
        </p:nvSpPr>
        <p:spPr>
          <a:xfrm rot="16200000">
            <a:off x="4896644" y="4100835"/>
            <a:ext cx="344487" cy="250825"/>
          </a:xfrm>
          <a:prstGeom prst="triangle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18" name="等腰三角形 17">
            <a:extLst>
              <a:ext uri="{FF2B5EF4-FFF2-40B4-BE49-F238E27FC236}">
                <a16:creationId xmlns:a16="http://schemas.microsoft.com/office/drawing/2014/main" id="{55CE3370-3F86-44F4-B71D-C718A9D25616}"/>
              </a:ext>
            </a:extLst>
          </p:cNvPr>
          <p:cNvSpPr/>
          <p:nvPr/>
        </p:nvSpPr>
        <p:spPr>
          <a:xfrm rot="16200000">
            <a:off x="4896644" y="4905697"/>
            <a:ext cx="344487" cy="250825"/>
          </a:xfrm>
          <a:prstGeom prst="triangle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E5B2364-C387-4997-A834-BD69F63079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3838" y="4787428"/>
            <a:ext cx="5791200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致谢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20" grpId="0" animBg="1"/>
      <p:bldP spid="21" grpId="0" animBg="1"/>
      <p:bldP spid="22" grpId="0" animBg="1"/>
      <p:bldP spid="23" grpId="0" animBg="1"/>
      <p:bldP spid="18" grpId="0" animBg="1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星空5">
            <a:extLst>
              <a:ext uri="{FF2B5EF4-FFF2-40B4-BE49-F238E27FC236}">
                <a16:creationId xmlns:a16="http://schemas.microsoft.com/office/drawing/2014/main" id="{AAD87B72-D0A2-4898-BCE8-6F3E2A386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463" y="0"/>
            <a:ext cx="1219200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等腰三角形 2">
            <a:extLst>
              <a:ext uri="{FF2B5EF4-FFF2-40B4-BE49-F238E27FC236}">
                <a16:creationId xmlns:a16="http://schemas.microsoft.com/office/drawing/2014/main" id="{262ACE3C-88E0-4470-A5E1-8CD768B98DBB}"/>
              </a:ext>
            </a:extLst>
          </p:cNvPr>
          <p:cNvSpPr/>
          <p:nvPr/>
        </p:nvSpPr>
        <p:spPr>
          <a:xfrm rot="16200000">
            <a:off x="6270625" y="4694238"/>
            <a:ext cx="433387" cy="350838"/>
          </a:xfrm>
          <a:prstGeom prst="triangle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4" name="等腰三角形 3">
            <a:extLst>
              <a:ext uri="{FF2B5EF4-FFF2-40B4-BE49-F238E27FC236}">
                <a16:creationId xmlns:a16="http://schemas.microsoft.com/office/drawing/2014/main" id="{0FC103E6-4C34-4E22-951C-08305343034B}"/>
              </a:ext>
            </a:extLst>
          </p:cNvPr>
          <p:cNvSpPr/>
          <p:nvPr/>
        </p:nvSpPr>
        <p:spPr>
          <a:xfrm rot="10800000">
            <a:off x="5448300" y="3933825"/>
            <a:ext cx="1357313" cy="1169988"/>
          </a:xfrm>
          <a:prstGeom prst="triangle">
            <a:avLst/>
          </a:prstGeom>
          <a:noFill/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87F95DF-2DDE-4398-A814-1FA9EC9EBE9C}"/>
              </a:ext>
            </a:extLst>
          </p:cNvPr>
          <p:cNvSpPr/>
          <p:nvPr/>
        </p:nvSpPr>
        <p:spPr>
          <a:xfrm>
            <a:off x="5159375" y="4257675"/>
            <a:ext cx="2160588" cy="522288"/>
          </a:xfrm>
          <a:prstGeom prst="rect">
            <a:avLst/>
          </a:prstGeom>
          <a:solidFill>
            <a:srgbClr val="020308"/>
          </a:solidFill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kumimoji="1" lang="en-US" altLang="zh-CN" sz="2800" b="1" dirty="0">
                <a:solidFill>
                  <a:schemeClr val="bg1">
                    <a:lumMod val="95000"/>
                  </a:schemeClr>
                </a:solidFill>
              </a:rPr>
              <a:t>PART ONE</a:t>
            </a:r>
            <a:endParaRPr kumimoji="1" lang="zh-CN" altLang="en-US" sz="28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102" name="文本框 5">
            <a:extLst>
              <a:ext uri="{FF2B5EF4-FFF2-40B4-BE49-F238E27FC236}">
                <a16:creationId xmlns:a16="http://schemas.microsoft.com/office/drawing/2014/main" id="{500F5118-2170-4081-8C31-DE3099F4D8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19700" y="5233988"/>
            <a:ext cx="181451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3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产品演示</a:t>
            </a: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蓝色地球">
            <a:extLst>
              <a:ext uri="{FF2B5EF4-FFF2-40B4-BE49-F238E27FC236}">
                <a16:creationId xmlns:a16="http://schemas.microsoft.com/office/drawing/2014/main" id="{F238D1A5-DB3D-4096-A365-7B1B03B254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-4763"/>
            <a:ext cx="12199937" cy="6862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等腰三角形 10">
            <a:extLst>
              <a:ext uri="{FF2B5EF4-FFF2-40B4-BE49-F238E27FC236}">
                <a16:creationId xmlns:a16="http://schemas.microsoft.com/office/drawing/2014/main" id="{D8E7DD9B-1D5B-428B-B12E-EDF72993382A}"/>
              </a:ext>
            </a:extLst>
          </p:cNvPr>
          <p:cNvSpPr/>
          <p:nvPr/>
        </p:nvSpPr>
        <p:spPr>
          <a:xfrm rot="16200000">
            <a:off x="1932782" y="1431131"/>
            <a:ext cx="344488" cy="250825"/>
          </a:xfrm>
          <a:prstGeom prst="triangle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12" name="等腰三角形 11">
            <a:extLst>
              <a:ext uri="{FF2B5EF4-FFF2-40B4-BE49-F238E27FC236}">
                <a16:creationId xmlns:a16="http://schemas.microsoft.com/office/drawing/2014/main" id="{555033A3-87C8-4A84-B859-8A8D0C2C2359}"/>
              </a:ext>
            </a:extLst>
          </p:cNvPr>
          <p:cNvSpPr/>
          <p:nvPr/>
        </p:nvSpPr>
        <p:spPr>
          <a:xfrm rot="10800000">
            <a:off x="1065213" y="620713"/>
            <a:ext cx="1358900" cy="1171575"/>
          </a:xfrm>
          <a:prstGeom prst="triangle">
            <a:avLst/>
          </a:prstGeom>
          <a:noFill/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C0964F8-2404-4035-940F-0FE2E2F21F37}"/>
              </a:ext>
            </a:extLst>
          </p:cNvPr>
          <p:cNvSpPr/>
          <p:nvPr/>
        </p:nvSpPr>
        <p:spPr>
          <a:xfrm>
            <a:off x="995363" y="898525"/>
            <a:ext cx="1500187" cy="461963"/>
          </a:xfrm>
          <a:prstGeom prst="rect">
            <a:avLst/>
          </a:prstGeom>
          <a:solidFill>
            <a:srgbClr val="020308"/>
          </a:solidFill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产品演示</a:t>
            </a:r>
            <a:endParaRPr kumimoji="1" lang="zh-CN" altLang="en-US" sz="2400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任意多边形 23">
            <a:extLst>
              <a:ext uri="{FF2B5EF4-FFF2-40B4-BE49-F238E27FC236}">
                <a16:creationId xmlns:a16="http://schemas.microsoft.com/office/drawing/2014/main" id="{F970548A-44CB-4829-A021-73AB431E74AA}"/>
              </a:ext>
            </a:extLst>
          </p:cNvPr>
          <p:cNvSpPr/>
          <p:nvPr/>
        </p:nvSpPr>
        <p:spPr>
          <a:xfrm>
            <a:off x="47625" y="-4763"/>
            <a:ext cx="12182475" cy="6862763"/>
          </a:xfrm>
          <a:custGeom>
            <a:avLst/>
            <a:gdLst>
              <a:gd name="connsiteX0" fmla="*/ 583791 w 12182621"/>
              <a:gd name="connsiteY0" fmla="*/ 1043690 h 6862763"/>
              <a:gd name="connsiteX1" fmla="*/ 0 w 12182621"/>
              <a:gd name="connsiteY1" fmla="*/ 1407557 h 6862763"/>
              <a:gd name="connsiteX2" fmla="*/ 0 w 12182621"/>
              <a:gd name="connsiteY2" fmla="*/ 1372553 h 6862763"/>
              <a:gd name="connsiteX3" fmla="*/ 7658981 w 12182621"/>
              <a:gd name="connsiteY3" fmla="*/ 0 h 6862763"/>
              <a:gd name="connsiteX4" fmla="*/ 12182621 w 12182621"/>
              <a:gd name="connsiteY4" fmla="*/ 0 h 6862763"/>
              <a:gd name="connsiteX5" fmla="*/ 12182621 w 12182621"/>
              <a:gd name="connsiteY5" fmla="*/ 6862763 h 6862763"/>
              <a:gd name="connsiteX6" fmla="*/ 0 w 12182621"/>
              <a:gd name="connsiteY6" fmla="*/ 6862763 h 6862763"/>
              <a:gd name="connsiteX7" fmla="*/ 0 w 12182621"/>
              <a:gd name="connsiteY7" fmla="*/ 4817744 h 6862763"/>
              <a:gd name="connsiteX8" fmla="*/ 7681989 w 12182621"/>
              <a:gd name="connsiteY8" fmla="*/ 29676 h 6862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82621" h="6862763">
                <a:moveTo>
                  <a:pt x="583791" y="1043690"/>
                </a:moveTo>
                <a:lnTo>
                  <a:pt x="0" y="1407557"/>
                </a:lnTo>
                <a:lnTo>
                  <a:pt x="0" y="1372553"/>
                </a:lnTo>
                <a:close/>
                <a:moveTo>
                  <a:pt x="7658981" y="0"/>
                </a:moveTo>
                <a:lnTo>
                  <a:pt x="12182621" y="0"/>
                </a:lnTo>
                <a:lnTo>
                  <a:pt x="12182621" y="6862763"/>
                </a:lnTo>
                <a:lnTo>
                  <a:pt x="0" y="6862763"/>
                </a:lnTo>
                <a:lnTo>
                  <a:pt x="0" y="4817744"/>
                </a:lnTo>
                <a:lnTo>
                  <a:pt x="7681989" y="29676"/>
                </a:lnTo>
                <a:close/>
              </a:path>
            </a:pathLst>
          </a:custGeom>
          <a:solidFill>
            <a:srgbClr val="262626">
              <a:alpha val="5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4" name="平行四边形 3">
            <a:extLst>
              <a:ext uri="{FF2B5EF4-FFF2-40B4-BE49-F238E27FC236}">
                <a16:creationId xmlns:a16="http://schemas.microsoft.com/office/drawing/2014/main" id="{D5DAE837-0E4E-4294-A030-BE778525A8E3}"/>
              </a:ext>
            </a:extLst>
          </p:cNvPr>
          <p:cNvSpPr/>
          <p:nvPr/>
        </p:nvSpPr>
        <p:spPr>
          <a:xfrm rot="14109135">
            <a:off x="2715419" y="-2291556"/>
            <a:ext cx="1087437" cy="8531225"/>
          </a:xfrm>
          <a:custGeom>
            <a:avLst/>
            <a:gdLst>
              <a:gd name="connsiteX0" fmla="*/ 0 w 1219295"/>
              <a:gd name="connsiteY0" fmla="*/ 8482573 h 8482573"/>
              <a:gd name="connsiteX1" fmla="*/ 304824 w 1219295"/>
              <a:gd name="connsiteY1" fmla="*/ 0 h 8482573"/>
              <a:gd name="connsiteX2" fmla="*/ 1219295 w 1219295"/>
              <a:gd name="connsiteY2" fmla="*/ 0 h 8482573"/>
              <a:gd name="connsiteX3" fmla="*/ 914471 w 1219295"/>
              <a:gd name="connsiteY3" fmla="*/ 8482573 h 8482573"/>
              <a:gd name="connsiteX4" fmla="*/ 0 w 1219295"/>
              <a:gd name="connsiteY4" fmla="*/ 8482573 h 8482573"/>
              <a:gd name="connsiteX0" fmla="*/ 0 w 1157262"/>
              <a:gd name="connsiteY0" fmla="*/ 8482573 h 8482573"/>
              <a:gd name="connsiteX1" fmla="*/ 304824 w 1157262"/>
              <a:gd name="connsiteY1" fmla="*/ 0 h 8482573"/>
              <a:gd name="connsiteX2" fmla="*/ 1157262 w 1157262"/>
              <a:gd name="connsiteY2" fmla="*/ 787400 h 8482573"/>
              <a:gd name="connsiteX3" fmla="*/ 914471 w 1157262"/>
              <a:gd name="connsiteY3" fmla="*/ 8482573 h 8482573"/>
              <a:gd name="connsiteX4" fmla="*/ 0 w 1157262"/>
              <a:gd name="connsiteY4" fmla="*/ 8482573 h 8482573"/>
              <a:gd name="connsiteX0" fmla="*/ 0 w 1157262"/>
              <a:gd name="connsiteY0" fmla="*/ 8340777 h 8340777"/>
              <a:gd name="connsiteX1" fmla="*/ 246615 w 1157262"/>
              <a:gd name="connsiteY1" fmla="*/ 0 h 8340777"/>
              <a:gd name="connsiteX2" fmla="*/ 1157262 w 1157262"/>
              <a:gd name="connsiteY2" fmla="*/ 645604 h 8340777"/>
              <a:gd name="connsiteX3" fmla="*/ 914471 w 1157262"/>
              <a:gd name="connsiteY3" fmla="*/ 8340777 h 8340777"/>
              <a:gd name="connsiteX4" fmla="*/ 0 w 1157262"/>
              <a:gd name="connsiteY4" fmla="*/ 8340777 h 8340777"/>
              <a:gd name="connsiteX0" fmla="*/ 0 w 1157262"/>
              <a:gd name="connsiteY0" fmla="*/ 8340777 h 8340777"/>
              <a:gd name="connsiteX1" fmla="*/ 246615 w 1157262"/>
              <a:gd name="connsiteY1" fmla="*/ 0 h 8340777"/>
              <a:gd name="connsiteX2" fmla="*/ 1157262 w 1157262"/>
              <a:gd name="connsiteY2" fmla="*/ 645604 h 8340777"/>
              <a:gd name="connsiteX3" fmla="*/ 939204 w 1157262"/>
              <a:gd name="connsiteY3" fmla="*/ 7345081 h 8340777"/>
              <a:gd name="connsiteX4" fmla="*/ 0 w 1157262"/>
              <a:gd name="connsiteY4" fmla="*/ 8340777 h 8340777"/>
              <a:gd name="connsiteX0" fmla="*/ 0 w 1087319"/>
              <a:gd name="connsiteY0" fmla="*/ 8531283 h 8531283"/>
              <a:gd name="connsiteX1" fmla="*/ 176672 w 1087319"/>
              <a:gd name="connsiteY1" fmla="*/ 0 h 8531283"/>
              <a:gd name="connsiteX2" fmla="*/ 1087319 w 1087319"/>
              <a:gd name="connsiteY2" fmla="*/ 645604 h 8531283"/>
              <a:gd name="connsiteX3" fmla="*/ 869261 w 1087319"/>
              <a:gd name="connsiteY3" fmla="*/ 7345081 h 8531283"/>
              <a:gd name="connsiteX4" fmla="*/ 0 w 1087319"/>
              <a:gd name="connsiteY4" fmla="*/ 8531283 h 8531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7319" h="8531283">
                <a:moveTo>
                  <a:pt x="0" y="8531283"/>
                </a:moveTo>
                <a:lnTo>
                  <a:pt x="176672" y="0"/>
                </a:lnTo>
                <a:lnTo>
                  <a:pt x="1087319" y="645604"/>
                </a:lnTo>
                <a:lnTo>
                  <a:pt x="869261" y="7345081"/>
                </a:lnTo>
                <a:lnTo>
                  <a:pt x="0" y="8531283"/>
                </a:lnTo>
                <a:close/>
              </a:path>
            </a:pathLst>
          </a:custGeom>
          <a:solidFill>
            <a:srgbClr val="262626">
              <a:alpha val="5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27" name="矩形 1">
            <a:extLst>
              <a:ext uri="{FF2B5EF4-FFF2-40B4-BE49-F238E27FC236}">
                <a16:creationId xmlns:a16="http://schemas.microsoft.com/office/drawing/2014/main" id="{7F8F0E25-6B7D-4502-A226-E62A40D5E1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28250" y="3284538"/>
            <a:ext cx="16208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b="1" dirty="0">
                <a:solidFill>
                  <a:srgbClr val="92D050"/>
                </a:solidFill>
                <a:latin typeface="Arial" panose="020B0604020202020204" pitchFamily="34" charset="0"/>
              </a:rPr>
              <a:t>功能介绍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486B7C7-8814-4022-944B-C74FD4FBF1B2}"/>
              </a:ext>
            </a:extLst>
          </p:cNvPr>
          <p:cNvSpPr/>
          <p:nvPr/>
        </p:nvSpPr>
        <p:spPr>
          <a:xfrm>
            <a:off x="4076700" y="4395788"/>
            <a:ext cx="7777163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zh-CN" altLang="en-US" dirty="0">
                <a:solidFill>
                  <a:schemeClr val="bg1"/>
                </a:solidFill>
              </a:rPr>
              <a:t>这次课程作业基本完成课程要求，通过导航栏切换，实现了视频的拍摄、播放，视频列表的滑动，上传、拉取视频到给定的</a:t>
            </a:r>
            <a:r>
              <a:rPr lang="en-US" altLang="zh-CN" dirty="0">
                <a:solidFill>
                  <a:schemeClr val="bg1"/>
                </a:solidFill>
              </a:rPr>
              <a:t>URL</a:t>
            </a:r>
            <a:r>
              <a:rPr lang="zh-CN" altLang="en-US" dirty="0">
                <a:solidFill>
                  <a:schemeClr val="bg1"/>
                </a:solidFill>
              </a:rPr>
              <a:t>等，以及根据用户名和账号登录的功能。并添加消息列表，通过</a:t>
            </a:r>
            <a:r>
              <a:rPr lang="en-US" altLang="zh-CN" dirty="0">
                <a:solidFill>
                  <a:schemeClr val="bg1"/>
                </a:solidFill>
              </a:rPr>
              <a:t>Fragment</a:t>
            </a:r>
            <a:r>
              <a:rPr lang="zh-CN" altLang="en-US" dirty="0">
                <a:solidFill>
                  <a:schemeClr val="bg1"/>
                </a:solidFill>
              </a:rPr>
              <a:t>列出好友的信息，点击可以进入到对话页面（对话内容待完善）</a:t>
            </a: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星空5">
            <a:extLst>
              <a:ext uri="{FF2B5EF4-FFF2-40B4-BE49-F238E27FC236}">
                <a16:creationId xmlns:a16="http://schemas.microsoft.com/office/drawing/2014/main" id="{61EE1C27-652C-47C9-B408-B456CAB514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463" y="0"/>
            <a:ext cx="1219200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等腰三角形 2">
            <a:extLst>
              <a:ext uri="{FF2B5EF4-FFF2-40B4-BE49-F238E27FC236}">
                <a16:creationId xmlns:a16="http://schemas.microsoft.com/office/drawing/2014/main" id="{FD1C57A0-25C1-4D84-94EA-6B82D053F6FF}"/>
              </a:ext>
            </a:extLst>
          </p:cNvPr>
          <p:cNvSpPr/>
          <p:nvPr/>
        </p:nvSpPr>
        <p:spPr>
          <a:xfrm rot="16200000">
            <a:off x="6270625" y="4694238"/>
            <a:ext cx="433387" cy="350838"/>
          </a:xfrm>
          <a:prstGeom prst="triangle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4" name="等腰三角形 3">
            <a:extLst>
              <a:ext uri="{FF2B5EF4-FFF2-40B4-BE49-F238E27FC236}">
                <a16:creationId xmlns:a16="http://schemas.microsoft.com/office/drawing/2014/main" id="{3AA808D4-ED0A-4FD0-9360-DF41419FF1C4}"/>
              </a:ext>
            </a:extLst>
          </p:cNvPr>
          <p:cNvSpPr/>
          <p:nvPr/>
        </p:nvSpPr>
        <p:spPr>
          <a:xfrm rot="10800000">
            <a:off x="5448300" y="3933825"/>
            <a:ext cx="1357313" cy="1169988"/>
          </a:xfrm>
          <a:prstGeom prst="triangle">
            <a:avLst/>
          </a:prstGeom>
          <a:noFill/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35D7AA2-9511-4885-963B-2C146799BD98}"/>
              </a:ext>
            </a:extLst>
          </p:cNvPr>
          <p:cNvSpPr/>
          <p:nvPr/>
        </p:nvSpPr>
        <p:spPr>
          <a:xfrm>
            <a:off x="5159375" y="4257675"/>
            <a:ext cx="2160588" cy="522288"/>
          </a:xfrm>
          <a:prstGeom prst="rect">
            <a:avLst/>
          </a:prstGeom>
          <a:solidFill>
            <a:srgbClr val="020308"/>
          </a:solidFill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kumimoji="1" lang="en-US" altLang="zh-CN" sz="2800" b="1" dirty="0">
                <a:solidFill>
                  <a:schemeClr val="bg1">
                    <a:lumMod val="95000"/>
                  </a:schemeClr>
                </a:solidFill>
              </a:rPr>
              <a:t>PART TWO</a:t>
            </a:r>
            <a:endParaRPr kumimoji="1" lang="zh-CN" altLang="en-US" sz="28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150" name="文本框 5">
            <a:extLst>
              <a:ext uri="{FF2B5EF4-FFF2-40B4-BE49-F238E27FC236}">
                <a16:creationId xmlns:a16="http://schemas.microsoft.com/office/drawing/2014/main" id="{D8143F32-3007-451D-AAF8-9C43DC77C8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32400" y="5267325"/>
            <a:ext cx="5791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3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</a:p>
        </p:txBody>
      </p: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等腰三角形 10">
            <a:extLst>
              <a:ext uri="{FF2B5EF4-FFF2-40B4-BE49-F238E27FC236}">
                <a16:creationId xmlns:a16="http://schemas.microsoft.com/office/drawing/2014/main" id="{9971718D-19F6-46E8-BAF5-15681F8C799C}"/>
              </a:ext>
            </a:extLst>
          </p:cNvPr>
          <p:cNvSpPr/>
          <p:nvPr/>
        </p:nvSpPr>
        <p:spPr>
          <a:xfrm rot="16200000">
            <a:off x="1932782" y="1431131"/>
            <a:ext cx="344488" cy="250825"/>
          </a:xfrm>
          <a:prstGeom prst="triangl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12" name="等腰三角形 11">
            <a:extLst>
              <a:ext uri="{FF2B5EF4-FFF2-40B4-BE49-F238E27FC236}">
                <a16:creationId xmlns:a16="http://schemas.microsoft.com/office/drawing/2014/main" id="{F1C9848B-0754-481D-BD0B-2FCD3BCE7349}"/>
              </a:ext>
            </a:extLst>
          </p:cNvPr>
          <p:cNvSpPr/>
          <p:nvPr/>
        </p:nvSpPr>
        <p:spPr>
          <a:xfrm rot="10800000">
            <a:off x="1065213" y="620713"/>
            <a:ext cx="1358900" cy="1171575"/>
          </a:xfrm>
          <a:prstGeom prst="triangle">
            <a:avLst/>
          </a:prstGeom>
          <a:solidFill>
            <a:schemeClr val="bg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7172" name="矩形 12">
            <a:extLst>
              <a:ext uri="{FF2B5EF4-FFF2-40B4-BE49-F238E27FC236}">
                <a16:creationId xmlns:a16="http://schemas.microsoft.com/office/drawing/2014/main" id="{1AA435AD-666A-4BE7-A757-25F5F4E681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3938" y="968375"/>
            <a:ext cx="1441450" cy="461963"/>
          </a:xfrm>
          <a:prstGeom prst="rect">
            <a:avLst/>
          </a:prstGeom>
          <a:solidFill>
            <a:srgbClr val="02030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</a:p>
        </p:txBody>
      </p:sp>
      <p:sp>
        <p:nvSpPr>
          <p:cNvPr id="27" name="矩形 1">
            <a:extLst>
              <a:ext uri="{FF2B5EF4-FFF2-40B4-BE49-F238E27FC236}">
                <a16:creationId xmlns:a16="http://schemas.microsoft.com/office/drawing/2014/main" id="{D88D2A36-DE4E-4DAA-8CE2-994F48C5B1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21675" y="2010038"/>
            <a:ext cx="3390900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dirty="0">
                <a:solidFill>
                  <a:srgbClr val="FFC000"/>
                </a:solidFill>
                <a:latin typeface="Arial" panose="020B0604020202020204" pitchFamily="34" charset="0"/>
              </a:rPr>
              <a:t>从给定</a:t>
            </a:r>
            <a:r>
              <a:rPr lang="en-US" altLang="zh-CN" dirty="0">
                <a:solidFill>
                  <a:srgbClr val="FFC000"/>
                </a:solidFill>
                <a:latin typeface="Arial" panose="020B0604020202020204" pitchFamily="34" charset="0"/>
              </a:rPr>
              <a:t>URL</a:t>
            </a:r>
            <a:r>
              <a:rPr lang="zh-CN" altLang="en-US" dirty="0">
                <a:solidFill>
                  <a:srgbClr val="FFC000"/>
                </a:solidFill>
                <a:latin typeface="Arial" panose="020B0604020202020204" pitchFamily="34" charset="0"/>
              </a:rPr>
              <a:t>拉取视频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A50CA35-D3B7-4B6E-A51D-14F9D6DA9A76}"/>
              </a:ext>
            </a:extLst>
          </p:cNvPr>
          <p:cNvSpPr/>
          <p:nvPr/>
        </p:nvSpPr>
        <p:spPr>
          <a:xfrm>
            <a:off x="6959600" y="2719420"/>
            <a:ext cx="4752975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从老师给定的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URL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中，通过使用</a:t>
            </a:r>
            <a:r>
              <a:rPr lang="en-US" altLang="zh-CN" dirty="0"/>
              <a:t>Retrofit</a:t>
            </a:r>
            <a:r>
              <a:rPr lang="zh-CN" altLang="en-US" dirty="0"/>
              <a:t>网络库，、</a:t>
            </a:r>
            <a:r>
              <a:rPr lang="en-US" altLang="zh-CN" dirty="0"/>
              <a:t>OKHttp3</a:t>
            </a:r>
            <a:r>
              <a:rPr lang="zh-CN" altLang="en-US" dirty="0"/>
              <a:t>库，用</a:t>
            </a:r>
            <a:r>
              <a:rPr lang="en-US" altLang="zh-CN" dirty="0" err="1"/>
              <a:t>RecyclerView</a:t>
            </a:r>
            <a:r>
              <a:rPr lang="zh-CN" altLang="en-US" dirty="0"/>
              <a:t>显示，点击每个</a:t>
            </a:r>
            <a:r>
              <a:rPr lang="en-US" altLang="zh-CN" dirty="0"/>
              <a:t>item</a:t>
            </a:r>
            <a:r>
              <a:rPr lang="zh-CN" altLang="en-US" dirty="0"/>
              <a:t>都可以进入视频播放，而且视频会显示每个人的</a:t>
            </a:r>
            <a:r>
              <a:rPr lang="en-US" altLang="zh-CN" dirty="0"/>
              <a:t>ID</a:t>
            </a:r>
            <a:r>
              <a:rPr lang="zh-CN" altLang="en-US" dirty="0"/>
              <a:t>以及上传时间。采用瀑布流布局。（</a:t>
            </a:r>
            <a:r>
              <a:rPr lang="en-US" altLang="zh-CN" dirty="0">
                <a:hlinkClick r:id="rId2"/>
              </a:rPr>
              <a:t> https://blog.csdn.net/zhangqiluGrubby/article/details/71480546 </a:t>
            </a:r>
            <a:r>
              <a:rPr lang="zh-CN" altLang="en-US" dirty="0"/>
              <a:t>）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7176" name="图片 6">
            <a:extLst>
              <a:ext uri="{FF2B5EF4-FFF2-40B4-BE49-F238E27FC236}">
                <a16:creationId xmlns:a16="http://schemas.microsoft.com/office/drawing/2014/main" id="{EF81AC66-C140-4B90-9D68-FA3FBEFB04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2625" y="4941888"/>
            <a:ext cx="4319588" cy="1658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B888FC99-F2D3-4C96-A5D0-E1B6A6E5A8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4839" y="1086967"/>
            <a:ext cx="2584583" cy="5486682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等腰三角形 10">
            <a:extLst>
              <a:ext uri="{FF2B5EF4-FFF2-40B4-BE49-F238E27FC236}">
                <a16:creationId xmlns:a16="http://schemas.microsoft.com/office/drawing/2014/main" id="{9971718D-19F6-46E8-BAF5-15681F8C799C}"/>
              </a:ext>
            </a:extLst>
          </p:cNvPr>
          <p:cNvSpPr/>
          <p:nvPr/>
        </p:nvSpPr>
        <p:spPr>
          <a:xfrm rot="16200000">
            <a:off x="1932782" y="1431131"/>
            <a:ext cx="344488" cy="250825"/>
          </a:xfrm>
          <a:prstGeom prst="triangl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12" name="等腰三角形 11">
            <a:extLst>
              <a:ext uri="{FF2B5EF4-FFF2-40B4-BE49-F238E27FC236}">
                <a16:creationId xmlns:a16="http://schemas.microsoft.com/office/drawing/2014/main" id="{F1C9848B-0754-481D-BD0B-2FCD3BCE7349}"/>
              </a:ext>
            </a:extLst>
          </p:cNvPr>
          <p:cNvSpPr/>
          <p:nvPr/>
        </p:nvSpPr>
        <p:spPr>
          <a:xfrm rot="10800000">
            <a:off x="1065213" y="620713"/>
            <a:ext cx="1358900" cy="1171575"/>
          </a:xfrm>
          <a:prstGeom prst="triangle">
            <a:avLst/>
          </a:prstGeom>
          <a:solidFill>
            <a:schemeClr val="bg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8196" name="矩形 12">
            <a:extLst>
              <a:ext uri="{FF2B5EF4-FFF2-40B4-BE49-F238E27FC236}">
                <a16:creationId xmlns:a16="http://schemas.microsoft.com/office/drawing/2014/main" id="{83311AA0-D6F1-482C-87BF-A85FB10D2B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3938" y="968375"/>
            <a:ext cx="1441450" cy="461963"/>
          </a:xfrm>
          <a:prstGeom prst="rect">
            <a:avLst/>
          </a:prstGeom>
          <a:solidFill>
            <a:srgbClr val="02030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</a:p>
        </p:txBody>
      </p:sp>
      <p:sp>
        <p:nvSpPr>
          <p:cNvPr id="27" name="矩形 1">
            <a:extLst>
              <a:ext uri="{FF2B5EF4-FFF2-40B4-BE49-F238E27FC236}">
                <a16:creationId xmlns:a16="http://schemas.microsoft.com/office/drawing/2014/main" id="{F58FA6BC-39DA-42C7-8DBC-44B0B8B9E9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69375" y="2205038"/>
            <a:ext cx="2743200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>
                <a:solidFill>
                  <a:srgbClr val="FFC000"/>
                </a:solidFill>
                <a:latin typeface="Arial" panose="020B0604020202020204" pitchFamily="34" charset="0"/>
              </a:rPr>
              <a:t>视频播放与点赞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A50CA35-D3B7-4B6E-A51D-14F9D6DA9A76}"/>
              </a:ext>
            </a:extLst>
          </p:cNvPr>
          <p:cNvSpPr/>
          <p:nvPr/>
        </p:nvSpPr>
        <p:spPr>
          <a:xfrm>
            <a:off x="6959600" y="3024188"/>
            <a:ext cx="4752975" cy="1200150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进入界面后点击屏幕可以播放视频，再次点击暂停，双击屏幕可以实现点赞功能，其中的点赞爱心是通过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VUE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做的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JSON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动画完成的（</a:t>
            </a:r>
            <a:r>
              <a:rPr lang="en-US" altLang="zh-CN" dirty="0">
                <a:hlinkClick r:id="rId2"/>
              </a:rPr>
              <a:t>https://www.jianshu.com/p/1f913bd2f6f1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）</a:t>
            </a:r>
          </a:p>
        </p:txBody>
      </p:sp>
      <p:sp>
        <p:nvSpPr>
          <p:cNvPr id="8200" name="矩形 8">
            <a:extLst>
              <a:ext uri="{FF2B5EF4-FFF2-40B4-BE49-F238E27FC236}">
                <a16:creationId xmlns:a16="http://schemas.microsoft.com/office/drawing/2014/main" id="{AE6463FB-8EFA-402E-9B4A-05B7E01940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1538" y="3860800"/>
            <a:ext cx="6192837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zh-CN">
                <a:solidFill>
                  <a:srgbClr val="A9B7C6"/>
                </a:solidFill>
                <a:latin typeface="Consolas" panose="020B0609020204030204" pitchFamily="49" charset="0"/>
              </a:rPr>
              <a:t>implementation</a:t>
            </a:r>
            <a:r>
              <a:rPr lang="zh-CN" altLang="zh-CN">
                <a:solidFill>
                  <a:srgbClr val="6A8759"/>
                </a:solidFill>
                <a:latin typeface="Consolas" panose="020B0609020204030204" pitchFamily="49" charset="0"/>
              </a:rPr>
              <a:t>'com.google.code.gson:gson:2.8.5'</a:t>
            </a:r>
            <a:endParaRPr lang="zh-CN" altLang="zh-CN" sz="440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AD10EC1-B16A-436D-8165-22877EFD4A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9656" y="1016953"/>
            <a:ext cx="2584583" cy="5486682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等腰三角形 10">
            <a:extLst>
              <a:ext uri="{FF2B5EF4-FFF2-40B4-BE49-F238E27FC236}">
                <a16:creationId xmlns:a16="http://schemas.microsoft.com/office/drawing/2014/main" id="{9971718D-19F6-46E8-BAF5-15681F8C799C}"/>
              </a:ext>
            </a:extLst>
          </p:cNvPr>
          <p:cNvSpPr/>
          <p:nvPr/>
        </p:nvSpPr>
        <p:spPr>
          <a:xfrm rot="16200000">
            <a:off x="1932782" y="1431131"/>
            <a:ext cx="344488" cy="250825"/>
          </a:xfrm>
          <a:prstGeom prst="triangl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12" name="等腰三角形 11">
            <a:extLst>
              <a:ext uri="{FF2B5EF4-FFF2-40B4-BE49-F238E27FC236}">
                <a16:creationId xmlns:a16="http://schemas.microsoft.com/office/drawing/2014/main" id="{F1C9848B-0754-481D-BD0B-2FCD3BCE7349}"/>
              </a:ext>
            </a:extLst>
          </p:cNvPr>
          <p:cNvSpPr/>
          <p:nvPr/>
        </p:nvSpPr>
        <p:spPr>
          <a:xfrm rot="10800000">
            <a:off x="1065213" y="620713"/>
            <a:ext cx="1358900" cy="1171575"/>
          </a:xfrm>
          <a:prstGeom prst="triangle">
            <a:avLst/>
          </a:prstGeom>
          <a:solidFill>
            <a:schemeClr val="bg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9220" name="矩形 12">
            <a:extLst>
              <a:ext uri="{FF2B5EF4-FFF2-40B4-BE49-F238E27FC236}">
                <a16:creationId xmlns:a16="http://schemas.microsoft.com/office/drawing/2014/main" id="{6201A0CA-6746-4891-9E56-5EEBCB0248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3938" y="968375"/>
            <a:ext cx="1441450" cy="461963"/>
          </a:xfrm>
          <a:prstGeom prst="rect">
            <a:avLst/>
          </a:prstGeom>
          <a:solidFill>
            <a:srgbClr val="02030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</a:p>
        </p:txBody>
      </p:sp>
      <p:sp>
        <p:nvSpPr>
          <p:cNvPr id="27" name="矩形 1">
            <a:extLst>
              <a:ext uri="{FF2B5EF4-FFF2-40B4-BE49-F238E27FC236}">
                <a16:creationId xmlns:a16="http://schemas.microsoft.com/office/drawing/2014/main" id="{56F1E2D9-3E1E-4340-874A-B0C6F4E305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72338" y="1206500"/>
            <a:ext cx="446563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>
                <a:solidFill>
                  <a:srgbClr val="FFC000"/>
                </a:solidFill>
                <a:latin typeface="Arial" panose="020B0604020202020204" pitchFamily="34" charset="0"/>
              </a:rPr>
              <a:t>自定义照相机的拍摄和上传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A50CA35-D3B7-4B6E-A51D-14F9D6DA9A76}"/>
              </a:ext>
            </a:extLst>
          </p:cNvPr>
          <p:cNvSpPr/>
          <p:nvPr/>
        </p:nvSpPr>
        <p:spPr>
          <a:xfrm>
            <a:off x="6888163" y="1792288"/>
            <a:ext cx="4752975" cy="1200150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进入自定义照相机后点击中间的按钮开始录制，限时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10s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，时间在按钮周围通过</a:t>
            </a:r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ProgressBar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进行显示，时间结束或者点击按钮停止拍摄。</a:t>
            </a:r>
          </a:p>
        </p:txBody>
      </p:sp>
      <p:pic>
        <p:nvPicPr>
          <p:cNvPr id="9223" name="图片 1">
            <a:extLst>
              <a:ext uri="{FF2B5EF4-FFF2-40B4-BE49-F238E27FC236}">
                <a16:creationId xmlns:a16="http://schemas.microsoft.com/office/drawing/2014/main" id="{0989C841-BBBC-4BAB-A57E-CD266ACF59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988" y="1909763"/>
            <a:ext cx="1246187" cy="2233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4" name="图片 2">
            <a:extLst>
              <a:ext uri="{FF2B5EF4-FFF2-40B4-BE49-F238E27FC236}">
                <a16:creationId xmlns:a16="http://schemas.microsoft.com/office/drawing/2014/main" id="{0A091A1C-1B03-4552-AD33-9E9BEE6336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8175" y="1909763"/>
            <a:ext cx="1244600" cy="2233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D3D24FC1-E488-467A-B0F4-91AA96E69DBF}"/>
              </a:ext>
            </a:extLst>
          </p:cNvPr>
          <p:cNvSpPr/>
          <p:nvPr/>
        </p:nvSpPr>
        <p:spPr>
          <a:xfrm>
            <a:off x="6888163" y="3027363"/>
            <a:ext cx="4752975" cy="646112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拍摄完成后可通过点击“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”取消，点击中间的按钮重拍，点击“√”到下一步选择封面。</a:t>
            </a:r>
          </a:p>
        </p:txBody>
      </p:sp>
      <p:pic>
        <p:nvPicPr>
          <p:cNvPr id="9226" name="图片 3">
            <a:extLst>
              <a:ext uri="{FF2B5EF4-FFF2-40B4-BE49-F238E27FC236}">
                <a16:creationId xmlns:a16="http://schemas.microsoft.com/office/drawing/2014/main" id="{90B52559-014A-481C-AF89-CDCFF1D86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2938" y="4143375"/>
            <a:ext cx="1246187" cy="2233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7" name="图片 4">
            <a:extLst>
              <a:ext uri="{FF2B5EF4-FFF2-40B4-BE49-F238E27FC236}">
                <a16:creationId xmlns:a16="http://schemas.microsoft.com/office/drawing/2014/main" id="{819D52FD-ACE6-40D9-9271-4A2CAFA514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6750" y="4143375"/>
            <a:ext cx="1246188" cy="2233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CCEB26A2-4215-41E9-A101-24E2EC7EE6A8}"/>
              </a:ext>
            </a:extLst>
          </p:cNvPr>
          <p:cNvSpPr/>
          <p:nvPr/>
        </p:nvSpPr>
        <p:spPr>
          <a:xfrm>
            <a:off x="6888163" y="3706813"/>
            <a:ext cx="4752975" cy="369887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在相册中选择想要的封面，点击确定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8AF4155-1CFA-4FD3-A652-9CE116E26034}"/>
              </a:ext>
            </a:extLst>
          </p:cNvPr>
          <p:cNvSpPr/>
          <p:nvPr/>
        </p:nvSpPr>
        <p:spPr>
          <a:xfrm>
            <a:off x="6888163" y="4106863"/>
            <a:ext cx="4752975" cy="369887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最后显示“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Video posted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！”则上传成功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10" grpId="0"/>
      <p:bldP spid="14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等腰三角形 10">
            <a:extLst>
              <a:ext uri="{FF2B5EF4-FFF2-40B4-BE49-F238E27FC236}">
                <a16:creationId xmlns:a16="http://schemas.microsoft.com/office/drawing/2014/main" id="{9971718D-19F6-46E8-BAF5-15681F8C799C}"/>
              </a:ext>
            </a:extLst>
          </p:cNvPr>
          <p:cNvSpPr/>
          <p:nvPr/>
        </p:nvSpPr>
        <p:spPr>
          <a:xfrm rot="16200000">
            <a:off x="1932782" y="1431131"/>
            <a:ext cx="344488" cy="250825"/>
          </a:xfrm>
          <a:prstGeom prst="triangl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12" name="等腰三角形 11">
            <a:extLst>
              <a:ext uri="{FF2B5EF4-FFF2-40B4-BE49-F238E27FC236}">
                <a16:creationId xmlns:a16="http://schemas.microsoft.com/office/drawing/2014/main" id="{F1C9848B-0754-481D-BD0B-2FCD3BCE7349}"/>
              </a:ext>
            </a:extLst>
          </p:cNvPr>
          <p:cNvSpPr/>
          <p:nvPr/>
        </p:nvSpPr>
        <p:spPr>
          <a:xfrm rot="10800000">
            <a:off x="1065213" y="620713"/>
            <a:ext cx="1358900" cy="1171575"/>
          </a:xfrm>
          <a:prstGeom prst="triangle">
            <a:avLst/>
          </a:prstGeom>
          <a:solidFill>
            <a:schemeClr val="bg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8196" name="矩形 12">
            <a:extLst>
              <a:ext uri="{FF2B5EF4-FFF2-40B4-BE49-F238E27FC236}">
                <a16:creationId xmlns:a16="http://schemas.microsoft.com/office/drawing/2014/main" id="{83311AA0-D6F1-482C-87BF-A85FB10D2B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3938" y="968375"/>
            <a:ext cx="1441450" cy="461963"/>
          </a:xfrm>
          <a:prstGeom prst="rect">
            <a:avLst/>
          </a:prstGeom>
          <a:solidFill>
            <a:srgbClr val="02030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</a:p>
        </p:txBody>
      </p:sp>
      <p:sp>
        <p:nvSpPr>
          <p:cNvPr id="27" name="矩形 1">
            <a:extLst>
              <a:ext uri="{FF2B5EF4-FFF2-40B4-BE49-F238E27FC236}">
                <a16:creationId xmlns:a16="http://schemas.microsoft.com/office/drawing/2014/main" id="{F58FA6BC-39DA-42C7-8DBC-44B0B8B9E9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6420" y="684234"/>
            <a:ext cx="381637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dirty="0">
                <a:solidFill>
                  <a:srgbClr val="FFC000"/>
                </a:solidFill>
                <a:latin typeface="Arial" panose="020B0604020202020204" pitchFamily="34" charset="0"/>
              </a:rPr>
              <a:t>登录查看自己的视频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A50CA35-D3B7-4B6E-A51D-14F9D6DA9A76}"/>
              </a:ext>
            </a:extLst>
          </p:cNvPr>
          <p:cNvSpPr/>
          <p:nvPr/>
        </p:nvSpPr>
        <p:spPr>
          <a:xfrm>
            <a:off x="3144839" y="1330624"/>
            <a:ext cx="68395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输入姓名学号并点击悬浮按钮，可以获取自己上传的视频，若学号姓名不相符，则无法正常获取视频。本功能参考第五次作业。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E51D6D9-F29A-43F7-9515-7C18CA877B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488" y="2342030"/>
            <a:ext cx="1770405" cy="375830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E61EA4C-8B41-46C9-B540-C36B404B1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7563" y="2342029"/>
            <a:ext cx="1770405" cy="375830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44749C4-5BBC-4792-B17A-286B990A48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7844" y="2342028"/>
            <a:ext cx="1770404" cy="375830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8505D45-DD6D-4FA6-BA8B-0F27D99B8D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7763" y="2342028"/>
            <a:ext cx="1801011" cy="382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53311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</p:bldLst>
  </p:timing>
</p:sld>
</file>

<file path=ppt/theme/theme1.xml><?xml version="1.0" encoding="utf-8"?>
<a:theme xmlns:a="http://schemas.openxmlformats.org/drawingml/2006/main" name="默认设计模板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308</TotalTime>
  <Words>572</Words>
  <Application>Microsoft Office PowerPoint</Application>
  <PresentationFormat>宽屏</PresentationFormat>
  <Paragraphs>54</Paragraphs>
  <Slides>16</Slides>
  <Notes>1</Notes>
  <HiddenSlides>0</HiddenSlides>
  <MMClips>2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4" baseType="lpstr">
      <vt:lpstr>Arial</vt:lpstr>
      <vt:lpstr>宋体</vt:lpstr>
      <vt:lpstr>Calibri Light</vt:lpstr>
      <vt:lpstr>Calibri</vt:lpstr>
      <vt:lpstr>等线</vt:lpstr>
      <vt:lpstr>微软雅黑</vt:lpstr>
      <vt:lpstr>Consolas</vt:lpstr>
      <vt:lpstr>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刘 佳琪</cp:lastModifiedBy>
  <cp:revision>30</cp:revision>
  <dcterms:created xsi:type="dcterms:W3CDTF">2015-08-24T08:38:43Z</dcterms:created>
  <dcterms:modified xsi:type="dcterms:W3CDTF">2020-07-16T22:32:56Z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2052-8.1.0.2424</vt:lpwstr>
  </property>
</Properties>
</file>

<file path=docProps/thumbnail.jpeg>
</file>